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7"/>
  </p:notesMasterIdLst>
  <p:handoutMasterIdLst>
    <p:handoutMasterId r:id="rId48"/>
  </p:handoutMasterIdLst>
  <p:sldIdLst>
    <p:sldId id="256" r:id="rId2"/>
    <p:sldId id="349" r:id="rId3"/>
    <p:sldId id="262" r:id="rId4"/>
    <p:sldId id="360" r:id="rId5"/>
    <p:sldId id="353" r:id="rId6"/>
    <p:sldId id="354" r:id="rId7"/>
    <p:sldId id="355" r:id="rId8"/>
    <p:sldId id="352" r:id="rId9"/>
    <p:sldId id="306" r:id="rId10"/>
    <p:sldId id="344" r:id="rId11"/>
    <p:sldId id="368" r:id="rId12"/>
    <p:sldId id="365" r:id="rId13"/>
    <p:sldId id="364" r:id="rId14"/>
    <p:sldId id="361" r:id="rId15"/>
    <p:sldId id="264" r:id="rId16"/>
    <p:sldId id="350" r:id="rId17"/>
    <p:sldId id="358" r:id="rId18"/>
    <p:sldId id="359" r:id="rId19"/>
    <p:sldId id="315" r:id="rId20"/>
    <p:sldId id="362" r:id="rId21"/>
    <p:sldId id="333" r:id="rId22"/>
    <p:sldId id="334" r:id="rId23"/>
    <p:sldId id="335" r:id="rId24"/>
    <p:sldId id="346" r:id="rId25"/>
    <p:sldId id="291" r:id="rId26"/>
    <p:sldId id="292" r:id="rId27"/>
    <p:sldId id="296" r:id="rId28"/>
    <p:sldId id="297" r:id="rId29"/>
    <p:sldId id="298" r:id="rId30"/>
    <p:sldId id="337" r:id="rId31"/>
    <p:sldId id="338" r:id="rId32"/>
    <p:sldId id="339" r:id="rId33"/>
    <p:sldId id="340" r:id="rId34"/>
    <p:sldId id="341" r:id="rId35"/>
    <p:sldId id="342" r:id="rId36"/>
    <p:sldId id="321" r:id="rId37"/>
    <p:sldId id="327" r:id="rId38"/>
    <p:sldId id="363" r:id="rId39"/>
    <p:sldId id="293" r:id="rId40"/>
    <p:sldId id="351" r:id="rId41"/>
    <p:sldId id="314" r:id="rId42"/>
    <p:sldId id="328" r:id="rId43"/>
    <p:sldId id="329" r:id="rId44"/>
    <p:sldId id="366" r:id="rId45"/>
    <p:sldId id="367" r:id="rId46"/>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78875" autoAdjust="0"/>
  </p:normalViewPr>
  <p:slideViewPr>
    <p:cSldViewPr snapToGrid="0">
      <p:cViewPr varScale="1">
        <p:scale>
          <a:sx n="70" d="100"/>
          <a:sy n="70" d="100"/>
        </p:scale>
        <p:origin x="1814" y="62"/>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 r:id="rId6" collapse="1"/>
    </p:sldLst>
  </p:outlineViewPr>
  <p:notesTextViewPr>
    <p:cViewPr>
      <p:scale>
        <a:sx n="100" d="100"/>
        <a:sy n="100" d="100"/>
      </p:scale>
      <p:origin x="0" y="-144"/>
    </p:cViewPr>
  </p:notesTextViewPr>
  <p:sorterViewPr>
    <p:cViewPr>
      <p:scale>
        <a:sx n="80" d="100"/>
        <a:sy n="80" d="100"/>
      </p:scale>
      <p:origin x="0" y="0"/>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38.xml"/><Relationship Id="rId5" Type="http://schemas.openxmlformats.org/officeDocument/2006/relationships/slide" Target="slides/slide20.xml"/><Relationship Id="rId4"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presentation by Amy Pickering at Cornell University in December 2018.</a:t>
            </a:r>
          </a:p>
          <a:p>
            <a:endParaRPr lang="en-US" dirty="0" smtClean="0"/>
          </a:p>
          <a:p>
            <a:pPr marL="228600" indent="-228600">
              <a:buAutoNum type="arabicPeriod"/>
            </a:pPr>
            <a:r>
              <a:rPr lang="en-US" dirty="0" smtClean="0"/>
              <a:t>Cost of centralized water treatment is the treatment part!</a:t>
            </a:r>
            <a:r>
              <a:rPr lang="en-US" baseline="0" dirty="0" smtClean="0"/>
              <a:t> This forgets that in a city you need centralized water provision in any case.</a:t>
            </a:r>
          </a:p>
          <a:p>
            <a:pPr marL="228600" indent="-228600">
              <a:buAutoNum type="arabicPeriod"/>
            </a:pPr>
            <a:r>
              <a:rPr lang="en-US" baseline="0" dirty="0" smtClean="0"/>
              <a:t>Vended water means tanker trucks instead of a distribution pipe network!!!!! Are we really saying tanker truck water is cheaper than piped water????</a:t>
            </a:r>
          </a:p>
          <a:p>
            <a:pPr marL="228600" indent="-228600">
              <a:buAutoNum type="arabicPeriod"/>
            </a:pPr>
            <a:r>
              <a:rPr lang="en-US" baseline="0" dirty="0" smtClean="0"/>
              <a:t>If you don’t have a water supply system that you don’t have any water to boil.</a:t>
            </a:r>
          </a:p>
          <a:p>
            <a:pPr marL="228600" indent="-228600">
              <a:buAutoNum type="arabicPeriod"/>
            </a:pPr>
            <a:r>
              <a:rPr lang="en-US" baseline="0" dirty="0" smtClean="0"/>
              <a:t>Boiling doesn’t make water that is aesthetically pleasing.</a:t>
            </a:r>
          </a:p>
          <a:p>
            <a:pPr marL="228600" indent="-228600">
              <a:buAutoNum type="arabicPeriod"/>
            </a:pPr>
            <a:r>
              <a:rPr lang="en-US" baseline="0" dirty="0" smtClean="0"/>
              <a:t>This forgot to ask what the consumer wanted!</a:t>
            </a:r>
          </a:p>
          <a:p>
            <a:pPr marL="228600" indent="-228600">
              <a:buAutoNum type="arabicPeriod"/>
            </a:pPr>
            <a:r>
              <a:rPr lang="en-US" baseline="0" smtClean="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11</a:t>
            </a:fld>
            <a:endParaRPr lang="en-US"/>
          </a:p>
        </p:txBody>
      </p:sp>
    </p:spTree>
    <p:extLst>
      <p:ext uri="{BB962C8B-B14F-4D97-AF65-F5344CB8AC3E}">
        <p14:creationId xmlns:p14="http://schemas.microsoft.com/office/powerpoint/2010/main" val="1757664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12</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654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6119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15</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16</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18</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20</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374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21</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25</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26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27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28</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29</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37</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1258888" y="720725"/>
            <a:ext cx="48006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38</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0717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14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40</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42</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1258888" y="720725"/>
            <a:ext cx="48006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6539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p:txBody>
      </p:sp>
      <p:sp>
        <p:nvSpPr>
          <p:cNvPr id="4" name="Slide Number Placeholder 3"/>
          <p:cNvSpPr>
            <a:spLocks noGrp="1"/>
          </p:cNvSpPr>
          <p:nvPr>
            <p:ph type="sldNum" sz="quarter" idx="10"/>
          </p:nvPr>
        </p:nvSpPr>
        <p:spPr/>
        <p:txBody>
          <a:bodyPr/>
          <a:lstStyle/>
          <a:p>
            <a:fld id="{36162871-416D-4AE9-A5A7-214A62341D5B}" type="slidenum">
              <a:rPr lang="en-US" smtClean="0"/>
              <a:pPr/>
              <a:t>5</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8</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9</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12/14/2018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12/14/2018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12/14/2018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12/14/2018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12/14/2018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12/14/2018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12/14/2018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819400" y="228600"/>
            <a:ext cx="6096000" cy="11430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fld id="{00000000-1234-1234-1234-123412341234}" type="slidenum">
              <a:rPr lang="es-HN" sz="1400" b="0" i="0" u="none" strike="noStrike" cap="none">
                <a:solidFill>
                  <a:schemeClr val="dk1"/>
                </a:solidFill>
                <a:latin typeface="Calibri"/>
                <a:ea typeface="Calibri"/>
                <a:cs typeface="Calibri"/>
                <a:sym typeface="Calibri"/>
              </a:rPr>
              <a:t>‹#›</a:t>
            </a:fld>
            <a:endParaRPr lang="es-HN" sz="1400" b="0" i="0" u="none" strike="noStrike" cap="none">
              <a:solidFill>
                <a:schemeClr val="dk1"/>
              </a:solidFill>
              <a:latin typeface="Calibri"/>
              <a:ea typeface="Calibri"/>
              <a:cs typeface="Calibri"/>
              <a:sym typeface="Calibri"/>
            </a:endParaRPr>
          </a:p>
        </p:txBody>
      </p:sp>
      <p:sp>
        <p:nvSpPr>
          <p:cNvPr id="33" name="Shape 33"/>
          <p:cNvSpPr txBox="1">
            <a:spLocks noGrp="1"/>
          </p:cNvSpPr>
          <p:nvPr>
            <p:ph type="body" idx="1"/>
          </p:nvPr>
        </p:nvSpPr>
        <p:spPr>
          <a:xfrm>
            <a:off x="457200" y="1524000"/>
            <a:ext cx="8153399" cy="47244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Noto Symbol"/>
              <a:buChar char="➢"/>
              <a:defRPr/>
            </a:lvl1pPr>
            <a:lvl2pPr marL="742950" lvl="1" indent="-107950" algn="l" rtl="0">
              <a:spcBef>
                <a:spcPts val="560"/>
              </a:spcBef>
              <a:spcAft>
                <a:spcPts val="0"/>
              </a:spcAft>
              <a:buClr>
                <a:schemeClr val="dk1"/>
              </a:buClr>
              <a:buFont typeface="Noto Symbol"/>
              <a:buChar char="➢"/>
              <a:defRPr/>
            </a:lvl2pPr>
            <a:lvl3pPr marL="1143000" lvl="2" indent="-76200" algn="l" rtl="0">
              <a:spcBef>
                <a:spcPts val="480"/>
              </a:spcBef>
              <a:spcAft>
                <a:spcPts val="0"/>
              </a:spcAft>
              <a:buClr>
                <a:schemeClr val="dk1"/>
              </a:buClr>
              <a:buFont typeface="Noto Symbol"/>
              <a:buChar char="➢"/>
              <a:defRPr/>
            </a:lvl3pPr>
            <a:lvl4pPr marL="1600200" lvl="3" indent="-101600" algn="l" rtl="0">
              <a:spcBef>
                <a:spcPts val="400"/>
              </a:spcBef>
              <a:spcAft>
                <a:spcPts val="0"/>
              </a:spcAft>
              <a:buClr>
                <a:schemeClr val="dk1"/>
              </a:buClr>
              <a:buFont typeface="Noto Symbol"/>
              <a:buChar char="➢"/>
              <a:defRPr/>
            </a:lvl4pPr>
            <a:lvl5pPr marL="2057400" lvl="4" indent="-101600" algn="l" rtl="0">
              <a:spcBef>
                <a:spcPts val="400"/>
              </a:spcBef>
              <a:spcAft>
                <a:spcPts val="0"/>
              </a:spcAft>
              <a:buClr>
                <a:schemeClr val="dk1"/>
              </a:buClr>
              <a:buFont typeface="Noto Symbol"/>
              <a:buChar char="➢"/>
              <a:defRPr/>
            </a:lvl5pPr>
            <a:lvl6pPr marL="2514600" lvl="5" indent="-101600" algn="l" rtl="0">
              <a:spcBef>
                <a:spcPts val="400"/>
              </a:spcBef>
              <a:spcAft>
                <a:spcPts val="0"/>
              </a:spcAft>
              <a:buClr>
                <a:schemeClr val="dk1"/>
              </a:buClr>
              <a:buFont typeface="Noto Symbol"/>
              <a:buChar char="➢"/>
              <a:defRPr/>
            </a:lvl6pPr>
            <a:lvl7pPr marL="2971800" lvl="6" indent="-101600" algn="l" rtl="0">
              <a:spcBef>
                <a:spcPts val="400"/>
              </a:spcBef>
              <a:spcAft>
                <a:spcPts val="0"/>
              </a:spcAft>
              <a:buClr>
                <a:schemeClr val="dk1"/>
              </a:buClr>
              <a:buFont typeface="Noto Symbol"/>
              <a:buChar char="➢"/>
              <a:defRPr/>
            </a:lvl7pPr>
            <a:lvl8pPr marL="3429000" lvl="7" indent="-101600" algn="l" rtl="0">
              <a:spcBef>
                <a:spcPts val="400"/>
              </a:spcBef>
              <a:spcAft>
                <a:spcPts val="0"/>
              </a:spcAft>
              <a:buClr>
                <a:schemeClr val="dk1"/>
              </a:buClr>
              <a:buFont typeface="Noto Symbol"/>
              <a:buChar char="➢"/>
              <a:defRPr/>
            </a:lvl8pPr>
            <a:lvl9pPr marL="3886200" lvl="8" indent="-101600" algn="l" rtl="0">
              <a:spcBef>
                <a:spcPts val="400"/>
              </a:spcBef>
              <a:spcAft>
                <a:spcPts val="0"/>
              </a:spcAft>
              <a:buClr>
                <a:schemeClr val="dk1"/>
              </a:buClr>
              <a:buFont typeface="Noto Symbol"/>
              <a:buChar char="➢"/>
              <a:defRPr/>
            </a:lvl9pPr>
          </a:lstStyle>
          <a:p>
            <a:endParaRPr dirty="0"/>
          </a:p>
        </p:txBody>
      </p:sp>
    </p:spTree>
    <p:extLst>
      <p:ext uri="{BB962C8B-B14F-4D97-AF65-F5344CB8AC3E}">
        <p14:creationId xmlns:p14="http://schemas.microsoft.com/office/powerpoint/2010/main" val="49805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14/12/2018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379950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12/14/2018</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2.xml"/><Relationship Id="rId5" Type="http://schemas.openxmlformats.org/officeDocument/2006/relationships/slide" Target="slide20.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un.org/sustainabledevelopment/water-and-sanitation/"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2.xml"/><Relationship Id="rId5" Type="http://schemas.openxmlformats.org/officeDocument/2006/relationships/slide" Target="slide20.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Polls/Intro.pptx#-1,9,CentralorPO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2.xml"/><Relationship Id="rId5" Type="http://schemas.openxmlformats.org/officeDocument/2006/relationships/slide" Target="slide20.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3.png"/><Relationship Id="rId4" Type="http://schemas.openxmlformats.org/officeDocument/2006/relationships/hyperlink" Target="http://www.industry.siemens.com/Water/en/markets/p_02.ht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0.xml"/><Relationship Id="rId10" Type="http://schemas.openxmlformats.org/officeDocument/2006/relationships/slide" Target="slide14.xml"/><Relationship Id="rId4" Type="http://schemas.openxmlformats.org/officeDocument/2006/relationships/image" Target="../media/image2.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2.xml"/><Relationship Id="rId5" Type="http://schemas.openxmlformats.org/officeDocument/2006/relationships/slide" Target="slide20.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0.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6.xml"/><Relationship Id="rId6" Type="http://schemas.openxmlformats.org/officeDocument/2006/relationships/image" Target="../media/image48.wmf"/><Relationship Id="rId11" Type="http://schemas.openxmlformats.org/officeDocument/2006/relationships/image" Target="../media/image52.jpe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neomam.com/blog/author/Dann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477672" y="228600"/>
            <a:ext cx="7727322" cy="1143000"/>
          </a:xfrm>
        </p:spPr>
        <p:txBody>
          <a:bodyPr/>
          <a:lstStyle/>
          <a:p>
            <a:r>
              <a:rPr lang="en-US" dirty="0"/>
              <a:t>Value of Service and Willingness to Pay</a:t>
            </a:r>
            <a:endParaRPr lang="en-US" sz="3600" dirty="0"/>
          </a:p>
        </p:txBody>
      </p:sp>
      <p:sp>
        <p:nvSpPr>
          <p:cNvPr id="17411" name="Content Placeholder 2"/>
          <p:cNvSpPr>
            <a:spLocks noGrp="1"/>
          </p:cNvSpPr>
          <p:nvPr>
            <p:ph idx="4294967295"/>
          </p:nvPr>
        </p:nvSpPr>
        <p:spPr>
          <a:xfrm>
            <a:off x="0" y="1396181"/>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vs required personal effort: Current paradigm myth!</a:t>
            </a:r>
            <a:endParaRPr lang="en-US" dirty="0"/>
          </a:p>
        </p:txBody>
      </p:sp>
      <p:cxnSp>
        <p:nvCxnSpPr>
          <p:cNvPr id="4" name="Straight Arrow Connector 3"/>
          <p:cNvCxnSpPr/>
          <p:nvPr/>
        </p:nvCxnSpPr>
        <p:spPr>
          <a:xfrm flipV="1">
            <a:off x="1317171" y="1992086"/>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95399" y="5377543"/>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66064" y="3291871"/>
            <a:ext cx="2298258" cy="523220"/>
          </a:xfrm>
          <a:prstGeom prst="rect">
            <a:avLst/>
          </a:prstGeom>
          <a:noFill/>
        </p:spPr>
        <p:txBody>
          <a:bodyPr wrap="none" rtlCol="0">
            <a:spAutoFit/>
          </a:bodyPr>
          <a:lstStyle/>
          <a:p>
            <a:r>
              <a:rPr lang="en-US" dirty="0" smtClean="0"/>
              <a:t>Per-capita cost</a:t>
            </a:r>
            <a:endParaRPr lang="en-US" dirty="0"/>
          </a:p>
        </p:txBody>
      </p:sp>
      <p:sp>
        <p:nvSpPr>
          <p:cNvPr id="8" name="TextBox 7"/>
          <p:cNvSpPr txBox="1"/>
          <p:nvPr/>
        </p:nvSpPr>
        <p:spPr>
          <a:xfrm>
            <a:off x="2068286" y="5595257"/>
            <a:ext cx="5782289" cy="523220"/>
          </a:xfrm>
          <a:prstGeom prst="rect">
            <a:avLst/>
          </a:prstGeom>
          <a:noFill/>
        </p:spPr>
        <p:txBody>
          <a:bodyPr wrap="none" rtlCol="0">
            <a:spAutoFit/>
          </a:bodyPr>
          <a:lstStyle/>
          <a:p>
            <a:r>
              <a:rPr lang="en-US" dirty="0" smtClean="0"/>
              <a:t>Personal (or household) effort required</a:t>
            </a:r>
            <a:endParaRPr lang="en-US" dirty="0"/>
          </a:p>
        </p:txBody>
      </p:sp>
      <p:sp>
        <p:nvSpPr>
          <p:cNvPr id="9" name="TextBox 8"/>
          <p:cNvSpPr txBox="1"/>
          <p:nvPr/>
        </p:nvSpPr>
        <p:spPr>
          <a:xfrm>
            <a:off x="1491343" y="1447801"/>
            <a:ext cx="1937657" cy="707886"/>
          </a:xfrm>
          <a:prstGeom prst="rect">
            <a:avLst/>
          </a:prstGeom>
          <a:noFill/>
        </p:spPr>
        <p:txBody>
          <a:bodyPr wrap="square" rtlCol="0">
            <a:spAutoFit/>
          </a:bodyPr>
          <a:lstStyle/>
          <a:p>
            <a:pPr algn="ctr"/>
            <a:r>
              <a:rPr lang="en-US" sz="2000" dirty="0" smtClean="0"/>
              <a:t>Centralized water treatment</a:t>
            </a:r>
            <a:endParaRPr lang="en-US" sz="2000" dirty="0"/>
          </a:p>
        </p:txBody>
      </p:sp>
      <p:sp>
        <p:nvSpPr>
          <p:cNvPr id="10" name="TextBox 9"/>
          <p:cNvSpPr txBox="1"/>
          <p:nvPr/>
        </p:nvSpPr>
        <p:spPr>
          <a:xfrm>
            <a:off x="3259790" y="1815700"/>
            <a:ext cx="1350183" cy="707886"/>
          </a:xfrm>
          <a:prstGeom prst="rect">
            <a:avLst/>
          </a:prstGeom>
          <a:noFill/>
        </p:spPr>
        <p:txBody>
          <a:bodyPr wrap="square" rtlCol="0">
            <a:spAutoFit/>
          </a:bodyPr>
          <a:lstStyle/>
          <a:p>
            <a:pPr algn="ctr"/>
            <a:r>
              <a:rPr lang="en-US" sz="2000" dirty="0" smtClean="0"/>
              <a:t>Vended water</a:t>
            </a:r>
            <a:endParaRPr lang="en-US" sz="2000" dirty="0"/>
          </a:p>
        </p:txBody>
      </p:sp>
      <p:sp>
        <p:nvSpPr>
          <p:cNvPr id="11" name="TextBox 10"/>
          <p:cNvSpPr txBox="1"/>
          <p:nvPr/>
        </p:nvSpPr>
        <p:spPr>
          <a:xfrm>
            <a:off x="4414967" y="2332930"/>
            <a:ext cx="1350183" cy="707886"/>
          </a:xfrm>
          <a:prstGeom prst="rect">
            <a:avLst/>
          </a:prstGeom>
          <a:noFill/>
        </p:spPr>
        <p:txBody>
          <a:bodyPr wrap="square" rtlCol="0">
            <a:spAutoFit/>
          </a:bodyPr>
          <a:lstStyle/>
          <a:p>
            <a:pPr algn="ctr"/>
            <a:r>
              <a:rPr lang="en-US" sz="2000" dirty="0" smtClean="0"/>
              <a:t>Ceramic filters</a:t>
            </a:r>
            <a:endParaRPr lang="en-US" sz="2000" dirty="0"/>
          </a:p>
        </p:txBody>
      </p:sp>
      <p:sp>
        <p:nvSpPr>
          <p:cNvPr id="12" name="TextBox 11"/>
          <p:cNvSpPr txBox="1"/>
          <p:nvPr/>
        </p:nvSpPr>
        <p:spPr>
          <a:xfrm>
            <a:off x="5634521" y="3205943"/>
            <a:ext cx="952504" cy="400110"/>
          </a:xfrm>
          <a:prstGeom prst="rect">
            <a:avLst/>
          </a:prstGeom>
          <a:noFill/>
        </p:spPr>
        <p:txBody>
          <a:bodyPr wrap="none" rtlCol="0">
            <a:spAutoFit/>
          </a:bodyPr>
          <a:lstStyle/>
          <a:p>
            <a:pPr algn="ctr"/>
            <a:r>
              <a:rPr lang="en-US" sz="2000" dirty="0" smtClean="0"/>
              <a:t>Boiling</a:t>
            </a:r>
            <a:endParaRPr lang="en-US" sz="2000" dirty="0"/>
          </a:p>
        </p:txBody>
      </p:sp>
      <p:sp>
        <p:nvSpPr>
          <p:cNvPr id="13" name="TextBox 12"/>
          <p:cNvSpPr txBox="1"/>
          <p:nvPr/>
        </p:nvSpPr>
        <p:spPr>
          <a:xfrm>
            <a:off x="6509049" y="3799546"/>
            <a:ext cx="1470180" cy="707886"/>
          </a:xfrm>
          <a:prstGeom prst="rect">
            <a:avLst/>
          </a:prstGeom>
          <a:noFill/>
        </p:spPr>
        <p:txBody>
          <a:bodyPr wrap="square" rtlCol="0">
            <a:spAutoFit/>
          </a:bodyPr>
          <a:lstStyle/>
          <a:p>
            <a:pPr algn="ctr"/>
            <a:r>
              <a:rPr lang="en-US" sz="2000" dirty="0" smtClean="0"/>
              <a:t>POU chlorination</a:t>
            </a:r>
            <a:endParaRPr lang="en-US" sz="2000" dirty="0"/>
          </a:p>
        </p:txBody>
      </p:sp>
      <p:sp>
        <p:nvSpPr>
          <p:cNvPr id="14" name="TextBox 13"/>
          <p:cNvSpPr txBox="1"/>
          <p:nvPr/>
        </p:nvSpPr>
        <p:spPr>
          <a:xfrm>
            <a:off x="7347857" y="4451785"/>
            <a:ext cx="1645900" cy="707886"/>
          </a:xfrm>
          <a:prstGeom prst="rect">
            <a:avLst/>
          </a:prstGeom>
          <a:noFill/>
        </p:spPr>
        <p:txBody>
          <a:bodyPr wrap="square" rtlCol="0">
            <a:spAutoFit/>
          </a:bodyPr>
          <a:lstStyle/>
          <a:p>
            <a:pPr algn="ctr"/>
            <a:r>
              <a:rPr lang="en-US" sz="2000" dirty="0" smtClean="0"/>
              <a:t>Solar Disinfection</a:t>
            </a:r>
            <a:endParaRPr lang="en-US" sz="2000" dirty="0"/>
          </a:p>
        </p:txBody>
      </p:sp>
      <p:sp>
        <p:nvSpPr>
          <p:cNvPr id="15" name="TextBox 14"/>
          <p:cNvSpPr txBox="1"/>
          <p:nvPr/>
        </p:nvSpPr>
        <p:spPr>
          <a:xfrm>
            <a:off x="1960465" y="3553481"/>
            <a:ext cx="3635829" cy="1384995"/>
          </a:xfrm>
          <a:prstGeom prst="rect">
            <a:avLst/>
          </a:prstGeom>
          <a:noFill/>
        </p:spPr>
        <p:txBody>
          <a:bodyPr wrap="square" rtlCol="0">
            <a:spAutoFit/>
          </a:bodyPr>
          <a:lstStyle/>
          <a:p>
            <a:r>
              <a:rPr lang="en-US" dirty="0" smtClean="0"/>
              <a:t>What are the assumptions underlying this infographic?</a:t>
            </a:r>
            <a:endParaRPr lang="en-US" dirty="0"/>
          </a:p>
        </p:txBody>
      </p:sp>
    </p:spTree>
    <p:extLst>
      <p:ext uri="{BB962C8B-B14F-4D97-AF65-F5344CB8AC3E}">
        <p14:creationId xmlns:p14="http://schemas.microsoft.com/office/powerpoint/2010/main" val="8134934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5">
            <a:extLst>
              <a:ext uri="{FF2B5EF4-FFF2-40B4-BE49-F238E27FC236}">
                <a16:creationId xmlns:a16="http://schemas.microsoft.com/office/drawing/2014/main" id="{8B9EFA25-9429-4B52-9524-C3472886B491}"/>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b="1" dirty="0"/>
              <a:t>The Sustainable Development Goals</a:t>
            </a:r>
          </a:p>
          <a:p>
            <a:pPr lvl="1"/>
            <a:r>
              <a:rPr lang="en-US" b="1" dirty="0"/>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5" name="Picture 19" descr="Peru Kids">
            <a:hlinkClick r:id="rId3" action="ppaction://hlinksldjump"/>
            <a:extLst>
              <a:ext uri="{FF2B5EF4-FFF2-40B4-BE49-F238E27FC236}">
                <a16:creationId xmlns:a16="http://schemas.microsoft.com/office/drawing/2014/main" id="{0171B666-4E93-4D50-86A5-2F3457F99CF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6" name="Picture 3">
            <a:hlinkClick r:id="rId5" action="ppaction://hlinksldjump"/>
            <a:extLst>
              <a:ext uri="{FF2B5EF4-FFF2-40B4-BE49-F238E27FC236}">
                <a16:creationId xmlns:a16="http://schemas.microsoft.com/office/drawing/2014/main" id="{E85E7231-DAAC-4C28-BF9F-ACF656B6C57D}"/>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7" name="Picture 1">
            <a:hlinkClick r:id="rId7" action="ppaction://hlinksldjump"/>
            <a:extLst>
              <a:ext uri="{FF2B5EF4-FFF2-40B4-BE49-F238E27FC236}">
                <a16:creationId xmlns:a16="http://schemas.microsoft.com/office/drawing/2014/main" id="{B57F47B5-3211-4797-98B2-7A75E686ABF3}"/>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0" name="Shape 99" descr="http://texas-slab-leak-repair.com/yahoo_site_admin/assets/images/slab-leak.242134202_std.jpg">
            <a:hlinkClick r:id="rId9" action="ppaction://hlinksldjump"/>
            <a:extLst>
              <a:ext uri="{FF2B5EF4-FFF2-40B4-BE49-F238E27FC236}">
                <a16:creationId xmlns:a16="http://schemas.microsoft.com/office/drawing/2014/main" id="{A65188A3-0C42-45E3-8F13-4C281B0B2E10}"/>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1" name="Picture 6" descr="Image result for sustainable development goals water and sanitation">
            <a:hlinkClick r:id="rId11" action="ppaction://hlinksldjump"/>
            <a:extLst>
              <a:ext uri="{FF2B5EF4-FFF2-40B4-BE49-F238E27FC236}">
                <a16:creationId xmlns:a16="http://schemas.microsoft.com/office/drawing/2014/main" id="{E9C4B8FB-4A81-43BD-8F57-EAB9A4E00B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1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58A1-E71A-4838-A6D2-34E484D772F1}"/>
              </a:ext>
            </a:extLst>
          </p:cNvPr>
          <p:cNvSpPr>
            <a:spLocks noGrp="1"/>
          </p:cNvSpPr>
          <p:nvPr>
            <p:ph type="title"/>
          </p:nvPr>
        </p:nvSpPr>
        <p:spPr/>
        <p:txBody>
          <a:bodyPr/>
          <a:lstStyle/>
          <a:p>
            <a:r>
              <a:rPr lang="en-US" dirty="0"/>
              <a:t>United Nations</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00357"/>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870" y="2961861"/>
            <a:ext cx="3081130" cy="308113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3597964" y="2961861"/>
            <a:ext cx="5088835" cy="3164302"/>
          </a:xfrm>
        </p:spPr>
        <p:txBody>
          <a:bodyPr/>
          <a:lstStyle/>
          <a:p>
            <a:r>
              <a:rPr lang="en-US" sz="2500" dirty="0"/>
              <a:t>“By 2030, achieve universal and equitable access to safe and affordable drinking water for all”</a:t>
            </a:r>
            <a:br>
              <a:rPr lang="en-US" sz="2500" dirty="0"/>
            </a:br>
            <a:endParaRPr lang="en-US" sz="2500" dirty="0"/>
          </a:p>
          <a:p>
            <a:r>
              <a:rPr lang="en-US" sz="2500" dirty="0"/>
              <a:t>“Support and strengthen the participation of local communities in improving water and sanitation management”</a:t>
            </a:r>
            <a:r>
              <a:rPr lang="en-US" sz="2000" dirty="0"/>
              <a:t/>
            </a:r>
            <a:br>
              <a:rPr lang="en-US" sz="2000" dirty="0"/>
            </a:br>
            <a:r>
              <a:rPr lang="en-US" sz="2000" dirty="0">
                <a:hlinkClick r:id="rId4"/>
              </a:rPr>
              <a:t>http://www.un.org/sustainabledevelopment/water-and-sanitation/</a:t>
            </a:r>
            <a:r>
              <a:rPr lang="en-US" sz="2000" dirty="0"/>
              <a:t> </a:t>
            </a:r>
          </a:p>
        </p:txBody>
      </p:sp>
    </p:spTree>
    <p:extLst>
      <p:ext uri="{BB962C8B-B14F-4D97-AF65-F5344CB8AC3E}">
        <p14:creationId xmlns:p14="http://schemas.microsoft.com/office/powerpoint/2010/main" val="28169751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CBA2F83D-60CA-4D70-846C-E1E97D7009BF}"/>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b="1" dirty="0"/>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3F0B7638-5FBE-4701-AE82-391DF3B7B6DA}"/>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191B96EC-587C-4A95-9C26-6AC30D7AAB3B}"/>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A3BCFE8F-C1AC-43AC-9AE2-5141157FC4C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945F14AF-7222-4315-ACA4-88D05941881A}"/>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69A0101-5FD8-4B1A-B57A-47913909EE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652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 name="Oval 11">
            <a:extLst>
              <a:ext uri="{FF2B5EF4-FFF2-40B4-BE49-F238E27FC236}">
                <a16:creationId xmlns:a16="http://schemas.microsoft.com/office/drawing/2014/main" id="{73D7217D-428C-4C51-800E-0B892B38F705}"/>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Option</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Household level (Point of Use) is the best option for drinking water treatment</a:t>
            </a:r>
          </a:p>
        </p:txBody>
      </p:sp>
      <p:pic>
        <p:nvPicPr>
          <p:cNvPr id="4" name="Picture 2"/>
          <p:cNvPicPr>
            <a:picLocks noChangeAspect="1" noChangeArrowheads="1"/>
          </p:cNvPicPr>
          <p:nvPr/>
        </p:nvPicPr>
        <p:blipFill>
          <a:blip r:embed="rId3" cstate="print"/>
          <a:srcRect/>
          <a:stretch>
            <a:fillRect/>
          </a:stretch>
        </p:blipFill>
        <p:spPr bwMode="auto">
          <a:xfrm>
            <a:off x="0" y="4015844"/>
            <a:ext cx="1041871" cy="688694"/>
          </a:xfrm>
          <a:prstGeom prst="rect">
            <a:avLst/>
          </a:prstGeom>
          <a:noFill/>
          <a:ln w="9525">
            <a:noFill/>
            <a:miter lim="800000"/>
            <a:headEnd/>
            <a:tailEnd/>
          </a:ln>
          <a:effectLst/>
        </p:spPr>
      </p:pic>
      <p:pic>
        <p:nvPicPr>
          <p:cNvPr id="5" name="Picture 2">
            <a:hlinkClick r:id="rId4" action="ppaction://hlinkpres?slideindex=9&amp;slidetitle=CentralorPOU"/>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0404" y="5461819"/>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Field trip date</a:t>
            </a:r>
          </a:p>
          <a:p>
            <a:r>
              <a:rPr lang="en-US" dirty="0"/>
              <a:t>Course notes – recommend printing PDF starting with Flow Control and Measurement</a:t>
            </a:r>
          </a:p>
        </p:txBody>
      </p:sp>
    </p:spTree>
    <p:extLst>
      <p:ext uri="{BB962C8B-B14F-4D97-AF65-F5344CB8AC3E}">
        <p14:creationId xmlns:p14="http://schemas.microsoft.com/office/powerpoint/2010/main" val="3477776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2128FF8-ACAB-4BD8-916C-58344538D2E1}"/>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B3E49CD-665E-4766-8E83-ED29587A5762}"/>
              </a:ext>
            </a:extLst>
          </p:cNvPr>
          <p:cNvSpPr>
            <a:spLocks noGrp="1" noChangeArrowheads="1"/>
          </p:cNvSpPr>
          <p:nvPr>
            <p:ph idx="1"/>
          </p:nvPr>
        </p:nvSpPr>
        <p:spPr>
          <a:xfrm>
            <a:off x="1987824" y="1600200"/>
            <a:ext cx="6927576"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a:t>
            </a:r>
          </a:p>
          <a:p>
            <a:pPr marL="0" indent="0">
              <a:buNone/>
            </a:pPr>
            <a:r>
              <a:rPr lang="en-US" dirty="0">
                <a:solidFill>
                  <a:schemeClr val="bg1">
                    <a:lumMod val="75000"/>
                  </a:schemeClr>
                </a:solidFill>
              </a:rPr>
              <a: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b="1" dirty="0"/>
              <a:t>The technology is well developed…</a:t>
            </a:r>
          </a:p>
          <a:p>
            <a:pPr lvl="1"/>
            <a:r>
              <a:rPr lang="en-US" b="1" dirty="0"/>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9883D9D4-4784-4651-9027-C62021A4EC4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BA6D276D-9A62-4CD0-85BE-DD927E4B2EAF}"/>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1A58C4AA-D511-4207-9188-7D07DA77EADC}"/>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8B62E7BB-E376-48F8-8BC7-69BD93AD7096}"/>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A80A88C-B2FB-42B2-9688-466CE6FF4F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18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200" y="1600200"/>
            <a:ext cx="6459648"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a:t> speech at Cornell University in 2005</a:t>
            </a:r>
            <a:endParaRPr lang="en-US" dirty="0"/>
          </a:p>
          <a:p>
            <a:r>
              <a:rPr lang="en-US" dirty="0"/>
              <a:t>Loosely paraphrasing…</a:t>
            </a:r>
          </a:p>
          <a:p>
            <a:r>
              <a:rPr lang="en-US" dirty="0"/>
              <a:t>We have the technology to solve the world’s problems – what is missing is education, institutional capacity, and political will</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2514600" y="5791200"/>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a:t>Policy, Education, Institutions  or  Engineering </a:t>
            </a:r>
          </a:p>
        </p:txBody>
      </p:sp>
      <p:sp>
        <p:nvSpPr>
          <p:cNvPr id="3" name="Content Placeholder 2"/>
          <p:cNvSpPr>
            <a:spLocks noGrp="1"/>
          </p:cNvSpPr>
          <p:nvPr>
            <p:ph idx="1"/>
          </p:nvPr>
        </p:nvSpPr>
        <p:spPr/>
        <p:txBody>
          <a:bodyPr/>
          <a:lstStyle/>
          <a:p>
            <a:r>
              <a:rPr lang="en-US"/>
              <a:t>You can sometimes compensate for poor engineering by providing more inputs</a:t>
            </a:r>
          </a:p>
          <a:p>
            <a:pPr lvl="1"/>
            <a:r>
              <a:rPr lang="en-US"/>
              <a:t>Energy – fossil fuels</a:t>
            </a:r>
          </a:p>
          <a:p>
            <a:pPr lvl="1"/>
            <a:r>
              <a:rPr lang="en-US"/>
              <a:t>Education</a:t>
            </a:r>
          </a:p>
          <a:p>
            <a:pPr lvl="1"/>
            <a:r>
              <a:rPr lang="en-US"/>
              <a:t>Money</a:t>
            </a:r>
          </a:p>
          <a:p>
            <a:pPr lvl="1"/>
            <a:r>
              <a:rPr lang="en-US"/>
              <a:t>Management</a:t>
            </a:r>
          </a:p>
          <a:p>
            <a:pPr lvl="1"/>
            <a:r>
              <a:rPr lang="en-US"/>
              <a:t>Labor</a:t>
            </a:r>
          </a:p>
          <a:p>
            <a:r>
              <a:rPr lang="en-US"/>
              <a:t>You can sometimes reduce this burden on society by improving the technologies</a:t>
            </a:r>
          </a:p>
          <a:p>
            <a:r>
              <a:rPr lang="en-US"/>
              <a:t>These factors are multipliers!!!!</a:t>
            </a:r>
            <a:endParaRPr lang="en-US" dirty="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Multipliers</a:t>
            </a:r>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1</a:t>
            </a:r>
            <a:r>
              <a:rPr lang="en-US" sz="9600" dirty="0">
                <a:latin typeface="+mn-lt"/>
              </a:rPr>
              <a:t>x1x1x</a:t>
            </a:r>
            <a:r>
              <a:rPr lang="en-US" sz="9600" dirty="0">
                <a:solidFill>
                  <a:schemeClr val="accent1"/>
                </a:solidFill>
                <a:latin typeface="+mn-lt"/>
              </a:rPr>
              <a:t>0</a:t>
            </a:r>
            <a:r>
              <a:rPr lang="en-US" sz="9600" dirty="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a:t>Energy x Education x </a:t>
            </a:r>
            <a:r>
              <a:rPr lang="en-US" sz="2000" dirty="0">
                <a:solidFill>
                  <a:srgbClr val="008000"/>
                </a:solidFill>
              </a:rPr>
              <a:t>Money</a:t>
            </a:r>
            <a:r>
              <a:rPr lang="en-US" sz="2000" dirty="0"/>
              <a:t> x Governance x Labor x </a:t>
            </a:r>
            <a:r>
              <a:rPr lang="en-US" sz="2000" dirty="0">
                <a:solidFill>
                  <a:schemeClr val="accent1"/>
                </a:solidFill>
              </a:rPr>
              <a:t>Technology</a:t>
            </a:r>
            <a:r>
              <a:rPr lang="en-US" sz="2000" dirty="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½</a:t>
            </a:r>
            <a:r>
              <a:rPr lang="en-US" sz="9600" dirty="0">
                <a:latin typeface="+mn-lt"/>
              </a:rPr>
              <a:t>x1x1x</a:t>
            </a:r>
            <a:r>
              <a:rPr lang="en-US" sz="9600" dirty="0">
                <a:solidFill>
                  <a:schemeClr val="accent1"/>
                </a:solidFill>
                <a:latin typeface="+mn-lt"/>
              </a:rPr>
              <a:t>2</a:t>
            </a:r>
            <a:r>
              <a:rPr lang="en-US" sz="9600" dirty="0">
                <a:latin typeface="+mn-lt"/>
              </a:rPr>
              <a:t>=1</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5" y="160337"/>
            <a:ext cx="8636000"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br>
              <a:rPr lang="en-US" sz="2800" dirty="0"/>
            </a:br>
            <a:endParaRPr lang="en-US" sz="2800" dirty="0"/>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br>
              <a:rPr lang="en-US" sz="2400" dirty="0"/>
            </a:br>
            <a:endParaRPr lang="en-US" sz="2400" dirty="0"/>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383936"/>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br>
              <a:rPr lang="en-US" sz="2800" dirty="0"/>
            </a:br>
            <a:endParaRPr lang="en-US" sz="2800" dirty="0"/>
          </a:p>
          <a:p>
            <a:pPr>
              <a:lnSpc>
                <a:spcPct val="90000"/>
              </a:lnSpc>
            </a:pPr>
            <a:r>
              <a:rPr lang="en-US" sz="2800" dirty="0"/>
              <a:t>Individual cities can’t afford to hire consulting firms to conduct research to develop better technologies</a:t>
            </a:r>
            <a:br>
              <a:rPr lang="en-US" sz="2800" dirty="0"/>
            </a:br>
            <a:endParaRPr lang="en-US" sz="2800" dirty="0"/>
          </a:p>
          <a:p>
            <a:pPr>
              <a:lnSpc>
                <a:spcPct val="90000"/>
              </a:lnSpc>
            </a:pPr>
            <a:r>
              <a:rPr lang="en-US" sz="2800" dirty="0"/>
              <a:t>Each city chooses conservative existing designs</a:t>
            </a:r>
            <a:br>
              <a:rPr lang="en-US" sz="2800" dirty="0"/>
            </a:br>
            <a:endParaRPr lang="en-US" sz="2800" dirty="0"/>
          </a:p>
          <a:p>
            <a:pPr>
              <a:lnSpc>
                <a:spcPct val="90000"/>
              </a:lnSpc>
            </a:pPr>
            <a:r>
              <a:rPr lang="en-US" sz="2800" dirty="0"/>
              <a:t>The same is true for countries in the Global South (they can’t afford the R&amp;D to develop better technologies)</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dirty="0"/>
              <a:t>Why are cell phones continually getting cheaper and better?</a:t>
            </a:r>
            <a:br>
              <a:rPr lang="en-US" dirty="0"/>
            </a:br>
            <a:endParaRPr lang="en-US" dirty="0"/>
          </a:p>
          <a:p>
            <a:r>
              <a:rPr lang="en-US" dirty="0"/>
              <a:t>Why is conventional water treatment not enjoying a similar optimization?</a:t>
            </a:r>
          </a:p>
          <a:p>
            <a:pPr lvl="1"/>
            <a:r>
              <a:rPr lang="en-US" dirty="0"/>
              <a:t>Vendors, Consultants, Municipalities</a:t>
            </a:r>
          </a:p>
          <a:p>
            <a:pPr lvl="1"/>
            <a:r>
              <a:rPr lang="en-US" dirty="0"/>
              <a:t>What does each entity strive to obtain?</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4"/>
              </a:rPr>
              <a:t>http://www.industry.siemens.com/Water/en/markets/p_02.htm</a:t>
            </a:r>
            <a:r>
              <a:rPr lang="en-US"/>
              <a:t> </a:t>
            </a:r>
          </a:p>
        </p:txBody>
      </p:sp>
      <p:pic>
        <p:nvPicPr>
          <p:cNvPr id="3" name="Picture 2">
            <a:extLst>
              <a:ext uri="{FF2B5EF4-FFF2-40B4-BE49-F238E27FC236}">
                <a16:creationId xmlns:a16="http://schemas.microsoft.com/office/drawing/2014/main" id="{161F9228-C440-4F4A-ADFB-6F1EE61899F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57236" y="2733951"/>
            <a:ext cx="2585020" cy="553014"/>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a:t>Research and development is expensive</a:t>
            </a:r>
          </a:p>
          <a:p>
            <a:pPr>
              <a:lnSpc>
                <a:spcPct val="90000"/>
              </a:lnSpc>
            </a:pPr>
            <a:r>
              <a:rPr lang="en-US" sz="2800" dirty="0"/>
              <a:t>Low volume of units and customized designs for each site</a:t>
            </a:r>
          </a:p>
          <a:p>
            <a:pPr>
              <a:lnSpc>
                <a:spcPct val="90000"/>
              </a:lnSpc>
            </a:pPr>
            <a:r>
              <a:rPr lang="en-US" sz="2800" dirty="0"/>
              <a:t>Long life of units</a:t>
            </a:r>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to create their designs</a:t>
            </a:r>
          </a:p>
          <a:p>
            <a:pPr>
              <a:lnSpc>
                <a:spcPct val="90000"/>
              </a:lnSpc>
            </a:pPr>
            <a:r>
              <a:rPr lang="en-US" sz="2800" dirty="0"/>
              <a:t>Vendor designs are patented to maintain market</a:t>
            </a:r>
          </a:p>
          <a:p>
            <a:pPr>
              <a:lnSpc>
                <a:spcPct val="90000"/>
              </a:lnSpc>
            </a:pPr>
            <a:r>
              <a:rPr lang="en-US" sz="2800" dirty="0"/>
              <a:t>Can’t risk failure on a unit – conservative design prevails</a:t>
            </a:r>
          </a:p>
          <a:p>
            <a:pPr>
              <a:lnSpc>
                <a:spcPct val="90000"/>
              </a:lnSpc>
            </a:pPr>
            <a:r>
              <a:rPr lang="en-US" sz="2800" b="1" dirty="0"/>
              <a:t>Ineffective feedback mechanism</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987825" y="1600200"/>
            <a:ext cx="6695038" cy="4525963"/>
          </a:xfrm>
        </p:spPr>
        <p:txBody>
          <a:bodyPr/>
          <a:lstStyle/>
          <a:p>
            <a:r>
              <a:rPr lang="en-US" dirty="0"/>
              <a:t>Burden of unsafe water</a:t>
            </a:r>
          </a:p>
          <a:p>
            <a:r>
              <a:rPr lang="en-US" dirty="0"/>
              <a:t>The Sustainable Development Goals</a:t>
            </a:r>
          </a:p>
          <a:p>
            <a:pPr lvl="1"/>
            <a:r>
              <a:rPr lang="en-US" dirty="0"/>
              <a:t>Safe and Improved…</a:t>
            </a:r>
          </a:p>
          <a:p>
            <a:r>
              <a:rPr lang="en-US" dirty="0"/>
              <a:t>Intermittent 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1414976" y="3638890"/>
            <a:ext cx="681532" cy="735495"/>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cstate="screen"/>
          <a:srcRect/>
          <a:stretch>
            <a:fillRect/>
          </a:stretch>
        </p:blipFill>
        <p:spPr bwMode="auto">
          <a:xfrm>
            <a:off x="-14288" y="-7938"/>
            <a:ext cx="9174163" cy="6880226"/>
          </a:xfrm>
          <a:prstGeom prst="rect">
            <a:avLst/>
          </a:prstGeom>
          <a:noFill/>
          <a:ln w="9525">
            <a:noFill/>
            <a:miter lim="800000"/>
            <a:headEnd/>
            <a:tailEnd/>
          </a:ln>
          <a:effec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80C91F7-0FA7-4875-8EC9-000E1625157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BA005CD0-848C-4E0B-B91A-5CB9D1B32F09}"/>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b="1" dirty="0"/>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8D65D18F-F7AB-45DA-93CB-34BDAEA2FEA0}"/>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5F283463-9448-4BA6-8509-DD64D000927E}"/>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F65FB3FC-5E09-48A1-8DCB-0FE4D2657B9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BABEFF43-350C-4DEC-933D-29FDBEE3F052}"/>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EDC5D8E7-F3B3-41E5-971D-04A266D9AE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78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D926923A-C45B-4372-AEFE-68D8CF5269E4}"/>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7A2254D-66B1-4E32-9E47-B99A47A248FA}"/>
              </a:ext>
            </a:extLst>
          </p:cNvPr>
          <p:cNvSpPr>
            <a:spLocks noGrp="1" noChangeArrowheads="1"/>
          </p:cNvSpPr>
          <p:nvPr>
            <p:ph idx="1"/>
          </p:nvPr>
        </p:nvSpPr>
        <p:spPr>
          <a:xfrm>
            <a:off x="1987825" y="1600200"/>
            <a:ext cx="6695038" cy="4525963"/>
          </a:xfrm>
        </p:spPr>
        <p:txBody>
          <a:bodyPr/>
          <a:lstStyle/>
          <a:p>
            <a:r>
              <a:rPr lang="en-US" b="1" dirty="0"/>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09ADBDBE-F1D4-4EBF-A297-652BDCB275FD}"/>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0CC2837C-8933-4450-81D9-4B79EFA7FAF6}"/>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7DCD4204-5EEC-4DF6-BC02-3EA69C3B3A9F}"/>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5" name="Picture 6" descr="Image result for sustainable development goals water and sanitation">
            <a:hlinkClick r:id="rId9" action="ppaction://hlinksldjump"/>
            <a:extLst>
              <a:ext uri="{FF2B5EF4-FFF2-40B4-BE49-F238E27FC236}">
                <a16:creationId xmlns:a16="http://schemas.microsoft.com/office/drawing/2014/main" id="{278E2C32-1290-44ED-BF9D-3EFF8C6B4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6" name="Shape 99" descr="http://texas-slab-leak-repair.com/yahoo_site_admin/assets/images/slab-leak.242134202_std.jpg">
            <a:hlinkClick r:id="rId11" action="ppaction://hlinksldjump"/>
            <a:extLst>
              <a:ext uri="{FF2B5EF4-FFF2-40B4-BE49-F238E27FC236}">
                <a16:creationId xmlns:a16="http://schemas.microsoft.com/office/drawing/2014/main" id="{D8C3B078-6A49-4C55-A597-EF1AE4ADE36C}"/>
              </a:ext>
            </a:extLst>
          </p:cNvPr>
          <p:cNvPicPr preferRelativeResize="0"/>
          <p:nvPr/>
        </p:nvPicPr>
        <p:blipFill rotWithShape="1">
          <a:blip r:embed="rId12">
            <a:alphaModFix/>
          </a:blip>
          <a:srcRect t="3548" b="10398"/>
          <a:stretch/>
        </p:blipFill>
        <p:spPr>
          <a:xfrm>
            <a:off x="1414976" y="3638890"/>
            <a:ext cx="681532" cy="735495"/>
          </a:xfrm>
          <a:prstGeom prst="rect">
            <a:avLst/>
          </a:prstGeom>
          <a:noFill/>
          <a:ln>
            <a:noFill/>
          </a:ln>
        </p:spPr>
      </p:pic>
    </p:spTree>
    <p:extLst>
      <p:ext uri="{BB962C8B-B14F-4D97-AF65-F5344CB8AC3E}">
        <p14:creationId xmlns:p14="http://schemas.microsoft.com/office/powerpoint/2010/main" val="250361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Global South, but many of these technologies will be the preferred option for wealthier communities too (Everyone likes cheaper, better, more reliable)</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954107"/>
          </a:xfrm>
          <a:prstGeom prst="rect">
            <a:avLst/>
          </a:prstGeom>
        </p:spPr>
        <p:txBody>
          <a:bodyPr wrap="square">
            <a:spAutoFit/>
          </a:bodyPr>
          <a:lstStyle/>
          <a:p>
            <a:pPr algn="ctr"/>
            <a:r>
              <a:rPr lang="en-US" dirty="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a:t>Flocculation</a:t>
            </a:r>
          </a:p>
        </p:txBody>
      </p:sp>
      <p:sp>
        <p:nvSpPr>
          <p:cNvPr id="14" name="Rectangle 13"/>
          <p:cNvSpPr/>
          <p:nvPr/>
        </p:nvSpPr>
        <p:spPr>
          <a:xfrm>
            <a:off x="2622864" y="6090098"/>
            <a:ext cx="2255746" cy="523220"/>
          </a:xfrm>
          <a:prstGeom prst="rect">
            <a:avLst/>
          </a:prstGeom>
        </p:spPr>
        <p:txBody>
          <a:bodyPr wrap="none">
            <a:spAutoFit/>
          </a:bodyPr>
          <a:lstStyle/>
          <a:p>
            <a:r>
              <a:rPr lang="en-US" dirty="0"/>
              <a:t>Sedimentation</a:t>
            </a:r>
          </a:p>
        </p:txBody>
      </p:sp>
      <p:sp>
        <p:nvSpPr>
          <p:cNvPr id="16" name="Rectangle 15"/>
          <p:cNvSpPr/>
          <p:nvPr/>
        </p:nvSpPr>
        <p:spPr>
          <a:xfrm>
            <a:off x="7067791" y="6090098"/>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a:t>Filtration</a:t>
            </a:r>
          </a:p>
        </p:txBody>
      </p:sp>
      <p:pic>
        <p:nvPicPr>
          <p:cNvPr id="119812" name="Picture 4" descr="https://lh3.googleusercontent.com/qPUcrEvntLlWCUeVB4FsnI-nVnLnOUtCiPRPcr6u4WlQ=w497-h144-p-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060" y="3322285"/>
            <a:ext cx="1734658" cy="5025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p:nvPicPr>
        <p:blipFill>
          <a:blip r:embed="rId6"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24" name="Picture 2" descr="http://designserver.cee.cornell.edu/Designs/EtFlocSedFi/7127/10Lps/EtFlocSedFiSed_f.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9983" t="53924"/>
          <a:stretch/>
        </p:blipFill>
        <p:spPr bwMode="auto">
          <a:xfrm>
            <a:off x="2554208" y="5266715"/>
            <a:ext cx="2304439" cy="834555"/>
          </a:xfrm>
          <a:prstGeom prst="rect">
            <a:avLst/>
          </a:prstGeom>
          <a:noFill/>
          <a:extLst>
            <a:ext uri="{909E8E84-426E-40DD-AFC4-6F175D3DCCD1}">
              <a14:hiddenFill xmlns:a14="http://schemas.microsoft.com/office/drawing/2010/main">
                <a:solidFill>
                  <a:srgbClr val="FFFFFF"/>
                </a:solidFill>
              </a14:hiddenFill>
            </a:ext>
          </a:extLst>
        </p:spPr>
      </p:pic>
      <p:pic>
        <p:nvPicPr>
          <p:cNvPr id="119814" name="Picture 6" descr="http://designserver.cee.cornell.edu/Designs/EtFlocSedFi/7127/10Lps/EtFlocSedFiFilter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8963"/>
          <a:stretch/>
        </p:blipFill>
        <p:spPr bwMode="auto">
          <a:xfrm>
            <a:off x="5108673" y="4249375"/>
            <a:ext cx="1859343" cy="1851895"/>
          </a:xfrm>
          <a:prstGeom prst="rect">
            <a:avLst/>
          </a:prstGeom>
          <a:noFill/>
          <a:extLst>
            <a:ext uri="{909E8E84-426E-40DD-AFC4-6F175D3DCCD1}">
              <a14:hiddenFill xmlns:a14="http://schemas.microsoft.com/office/drawing/2010/main">
                <a:solidFill>
                  <a:srgbClr val="FFFFFF"/>
                </a:solidFill>
              </a14:hiddenFill>
            </a:ext>
          </a:extLst>
        </p:spPr>
      </p:pic>
      <p:pic>
        <p:nvPicPr>
          <p:cNvPr id="11981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983" t="20104" r="9509" b="18962"/>
          <a:stretch/>
        </p:blipFill>
        <p:spPr bwMode="auto">
          <a:xfrm>
            <a:off x="83921" y="1785734"/>
            <a:ext cx="2692898" cy="15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9136" y="3322284"/>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11" cstate="print"/>
          <a:srcRect l="31343" t="29180" r="41586" b="20662"/>
          <a:stretch/>
        </p:blipFill>
        <p:spPr bwMode="auto">
          <a:xfrm>
            <a:off x="3261816" y="1526994"/>
            <a:ext cx="1242072" cy="1800377"/>
          </a:xfrm>
          <a:prstGeom prst="rect">
            <a:avLst/>
          </a:prstGeom>
          <a:noFill/>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State of the Planet</a:t>
            </a:r>
          </a:p>
        </p:txBody>
      </p:sp>
      <p:sp>
        <p:nvSpPr>
          <p:cNvPr id="7171" name="Rectangle 3"/>
          <p:cNvSpPr>
            <a:spLocks noGrp="1" noChangeArrowheads="1"/>
          </p:cNvSpPr>
          <p:nvPr>
            <p:ph sz="half" idx="1"/>
          </p:nvPr>
        </p:nvSpPr>
        <p:spPr>
          <a:xfrm>
            <a:off x="3733800" y="2207213"/>
            <a:ext cx="4046561" cy="2898187"/>
          </a:xfrm>
        </p:spPr>
        <p:txBody>
          <a:bodyPr/>
          <a:lstStyle/>
          <a:p>
            <a:pPr marL="0" indent="0">
              <a:buNone/>
            </a:pPr>
            <a:r>
              <a:rPr lang="en-US" dirty="0"/>
              <a:t>Burden of unsafe water</a:t>
            </a:r>
          </a:p>
          <a:p>
            <a:pPr marL="0" indent="0">
              <a:buNone/>
            </a:pPr>
            <a:endParaRPr lang="en-US" dirty="0"/>
          </a:p>
          <a:p>
            <a:pPr marL="0" indent="0">
              <a:buNone/>
            </a:pPr>
            <a:endParaRPr lang="en-US" dirty="0"/>
          </a:p>
          <a:p>
            <a:pPr marL="0" indent="0">
              <a:buNone/>
            </a:pPr>
            <a:r>
              <a:rPr lang="en-US" dirty="0"/>
              <a:t>Intermittent Supplies</a:t>
            </a:r>
          </a:p>
        </p:txBody>
      </p:sp>
      <p:sp>
        <p:nvSpPr>
          <p:cNvPr id="2" name="Oval 1">
            <a:extLst>
              <a:ext uri="{FF2B5EF4-FFF2-40B4-BE49-F238E27FC236}">
                <a16:creationId xmlns:a16="http://schemas.microsoft.com/office/drawing/2014/main" id="{00504036-0FAC-4B94-A510-D480CD1A9903}"/>
              </a:ext>
            </a:extLst>
          </p:cNvPr>
          <p:cNvSpPr/>
          <p:nvPr/>
        </p:nvSpPr>
        <p:spPr>
          <a:xfrm>
            <a:off x="5847646"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3642656"/>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6" name="Oval 5">
            <a:extLst>
              <a:ext uri="{FF2B5EF4-FFF2-40B4-BE49-F238E27FC236}">
                <a16:creationId xmlns:a16="http://schemas.microsoft.com/office/drawing/2014/main" id="{5BA30CE2-263C-4B33-B39D-CC0FBF39CE0B}"/>
              </a:ext>
            </a:extLst>
          </p:cNvPr>
          <p:cNvSpPr/>
          <p:nvPr/>
        </p:nvSpPr>
        <p:spPr>
          <a:xfrm>
            <a:off x="1295400" y="2104753"/>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water</a:t>
            </a:r>
          </a:p>
          <a:p>
            <a:r>
              <a:rPr lang="en-US" sz="2800" dirty="0"/>
              <a:t>Globally, at least 2 billion people use a drinking water source contaminated with feces</a:t>
            </a:r>
          </a:p>
          <a:p>
            <a:r>
              <a:rPr lang="en-US" sz="2800" dirty="0"/>
              <a:t>Contaminated water can transmit diseases such diarrhea, cholera, dysentery, typhoid, and polio</a:t>
            </a:r>
          </a:p>
          <a:p>
            <a:r>
              <a:rPr lang="en-US" sz="2800" dirty="0"/>
              <a:t>Contaminated drinking water is estimated to cause 502,000 diarrheal deaths each year</a:t>
            </a:r>
          </a:p>
        </p:txBody>
      </p:sp>
      <p:sp>
        <p:nvSpPr>
          <p:cNvPr id="5" name="Rounded Rectangle 4"/>
          <p:cNvSpPr/>
          <p:nvPr/>
        </p:nvSpPr>
        <p:spPr>
          <a:xfrm>
            <a:off x="3508513" y="2092271"/>
            <a:ext cx="2799297"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59414" y="5313336"/>
            <a:ext cx="2749099"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(2015)</a:t>
            </a:r>
          </a:p>
        </p:txBody>
      </p:sp>
      <p:sp>
        <p:nvSpPr>
          <p:cNvPr id="3" name="Content Placeholder 2"/>
          <p:cNvSpPr>
            <a:spLocks noGrp="1"/>
          </p:cNvSpPr>
          <p:nvPr>
            <p:ph idx="1"/>
          </p:nvPr>
        </p:nvSpPr>
        <p:spPr/>
        <p:txBody>
          <a:bodyPr/>
          <a:lstStyle/>
          <a:p>
            <a:r>
              <a:rPr lang="en-US" dirty="0"/>
              <a:t>By 2025, half of the world’s population will be living in water-stressed areas</a:t>
            </a:r>
          </a:p>
          <a:p>
            <a:r>
              <a:rPr lang="en-US" dirty="0"/>
              <a:t>In low- and middle-income countries, 38% of health care facilities lack any water source, 19% do not have improved sanitation and 35% lack water and soap for handwashing</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a:t>Safe Tap Water According to the CDC</a:t>
            </a:r>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
        <p:nvSpPr>
          <p:cNvPr id="9" name="Oval 8">
            <a:extLst>
              <a:ext uri="{FF2B5EF4-FFF2-40B4-BE49-F238E27FC236}">
                <a16:creationId xmlns:a16="http://schemas.microsoft.com/office/drawing/2014/main" id="{90661922-F76A-44BA-B701-7324DB1987CB}"/>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808.774"/>
  <p:tag name="LATEXADDIN" val="\documentclass{article}&#10;\usepackage{amsmath}&#10;\usepackage{xcolor}&#10;\pagestyle{empty}&#10;\begin{document}&#10;&#10;\definecolor{Monred}{RGB}{172,0,0}&#10;&#10;$${\rm&#10;\frac{100,000,000 \frac{people}{year}}{50,000 \frac{people}{plant}} = 2,000 \frac{plants}{year}&#10;}$$&#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26441</TotalTime>
  <Words>1783</Words>
  <Application>Microsoft Office PowerPoint</Application>
  <PresentationFormat>On-screen Show (4:3)</PresentationFormat>
  <Paragraphs>333</Paragraphs>
  <Slides>45</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Candara</vt:lpstr>
      <vt:lpstr>Century Gothic</vt:lpstr>
      <vt:lpstr>Noto Symbol</vt:lpstr>
      <vt:lpstr>Times New Roman</vt:lpstr>
      <vt:lpstr>Wingdings</vt:lpstr>
      <vt:lpstr>Lecture 4540 2015</vt:lpstr>
      <vt:lpstr>The State of the Planet</vt:lpstr>
      <vt:lpstr>Class Logistics</vt:lpstr>
      <vt:lpstr>Overview</vt:lpstr>
      <vt:lpstr>Overview</vt:lpstr>
      <vt:lpstr>WHO Fact sheet on water (2017): The good news</vt:lpstr>
      <vt:lpstr>UN Fact sheet on water (2017) The bad news</vt:lpstr>
      <vt:lpstr>UN Fact sheet on water (2015)</vt:lpstr>
      <vt:lpstr>Safe Tap Water According to the CDC</vt:lpstr>
      <vt:lpstr>Honduras Stats as of 2015 (from WHO)</vt:lpstr>
      <vt:lpstr>Value of Service and Willingness to Pay</vt:lpstr>
      <vt:lpstr>Cost vs required personal effort: Current paradigm myth!</vt:lpstr>
      <vt:lpstr>Overview</vt:lpstr>
      <vt:lpstr>United Nations</vt:lpstr>
      <vt:lpstr>Overview</vt:lpstr>
      <vt:lpstr>Intermittent Supplies</vt:lpstr>
      <vt:lpstr>You just acquired a hotel in downtown Delhi, India</vt:lpstr>
      <vt:lpstr>Leaks don’t cause contamination unless the flow is INTO the pipe</vt:lpstr>
      <vt:lpstr>Booster pumps that pull water from the distribution system should be banned</vt:lpstr>
      <vt:lpstr>The Point of Use (POU) Treatment Option</vt:lpstr>
      <vt:lpstr>Overview</vt:lpstr>
      <vt:lpstr>Technology isn’t the problem</vt:lpstr>
      <vt:lpstr>PowerPoint Presentation</vt:lpstr>
      <vt:lpstr>Policy, Education, Institutions  or  Engineering </vt:lpstr>
      <vt:lpstr>Multipliers</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lpstr>Package Plants</vt:lpstr>
      <vt:lpstr>PowerPoint Presentation</vt:lpstr>
      <vt:lpstr>PowerPoint Presentation</vt:lpstr>
      <vt:lpstr>Failure to design for the Operator</vt:lpstr>
      <vt:lpstr>Failure to design for the Operator</vt:lpstr>
      <vt:lpstr>Failure to design for the Operator</vt:lpstr>
      <vt:lpstr>PowerPoint Presentation</vt:lpstr>
      <vt:lpstr>Both “advanced” and “appropriate” technologies can fail</vt:lpstr>
      <vt:lpstr>Overview</vt:lpstr>
      <vt:lpstr>A Role for Universities</vt:lpstr>
      <vt:lpstr>Open-Source University-based Research and Development</vt:lpstr>
      <vt:lpstr>Low Carbon Footprint Technologies</vt:lpstr>
      <vt:lpstr>Hypotheses: The Grand Experiment</vt:lpstr>
      <vt:lpstr>Where are we going?</vt:lpstr>
      <vt:lpstr>State of the Planet</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Monroe Weber-Shirk</cp:lastModifiedBy>
  <cp:revision>297</cp:revision>
  <dcterms:created xsi:type="dcterms:W3CDTF">2004-03-30T20:17:17Z</dcterms:created>
  <dcterms:modified xsi:type="dcterms:W3CDTF">2018-12-14T12:55:44Z</dcterms:modified>
</cp:coreProperties>
</file>